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2"/>
  </p:notesMasterIdLst>
  <p:handoutMasterIdLst>
    <p:handoutMasterId r:id="rId23"/>
  </p:handoutMasterIdLst>
  <p:sldIdLst>
    <p:sldId id="277" r:id="rId4"/>
    <p:sldId id="259" r:id="rId5"/>
    <p:sldId id="280" r:id="rId6"/>
    <p:sldId id="284" r:id="rId7"/>
    <p:sldId id="285" r:id="rId8"/>
    <p:sldId id="286" r:id="rId9"/>
    <p:sldId id="321" r:id="rId10"/>
    <p:sldId id="289" r:id="rId11"/>
    <p:sldId id="257" r:id="rId12"/>
    <p:sldId id="290" r:id="rId13"/>
    <p:sldId id="291" r:id="rId14"/>
    <p:sldId id="294" r:id="rId15"/>
    <p:sldId id="296" r:id="rId16"/>
    <p:sldId id="320" r:id="rId17"/>
    <p:sldId id="326" r:id="rId18"/>
    <p:sldId id="324" r:id="rId19"/>
    <p:sldId id="325" r:id="rId20"/>
    <p:sldId id="270" r:id="rId21"/>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5" autoAdjust="0"/>
    <p:restoredTop sz="94654" autoAdjust="0"/>
  </p:normalViewPr>
  <p:slideViewPr>
    <p:cSldViewPr snapToGrid="0" showGuides="1">
      <p:cViewPr varScale="1">
        <p:scale>
          <a:sx n="82" d="100"/>
          <a:sy n="82" d="100"/>
        </p:scale>
        <p:origin x="1469" y="6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26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Lindgårdens hemtjänst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Får bra bemötande från personalen</c:v>
                </c:pt>
                <c:pt idx="1">
                  <c:v>Personalen brukar informera om tillfälliga förändringar</c:v>
                </c:pt>
                <c:pt idx="2">
                  <c:v>Personalen har tillräckligt med tid för arbetet</c:v>
                </c:pt>
                <c:pt idx="3">
                  <c:v>Personalen kommer på avtalad tid</c:v>
                </c:pt>
                <c:pt idx="4">
                  <c:v>Personalen utför sina arbetsuppgifter bra</c:v>
                </c:pt>
              </c:strCache>
            </c:strRef>
          </c:cat>
          <c:val>
            <c:numRef>
              <c:f>Blad1!$B$2:$B$6</c:f>
              <c:numCache>
                <c:formatCode>General</c:formatCode>
                <c:ptCount val="5"/>
                <c:pt idx="0">
                  <c:v>100</c:v>
                </c:pt>
                <c:pt idx="1">
                  <c:v>100</c:v>
                </c:pt>
                <c:pt idx="2">
                  <c:v>100</c:v>
                </c:pt>
                <c:pt idx="3">
                  <c:v>100</c:v>
                </c:pt>
                <c:pt idx="4">
                  <c:v>100</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09721288"/>
        <c:axId val="309720896"/>
      </c:barChart>
      <c:catAx>
        <c:axId val="309721288"/>
        <c:scaling>
          <c:orientation val="minMax"/>
        </c:scaling>
        <c:delete val="1"/>
        <c:axPos val="l"/>
        <c:numFmt formatCode="000\ 00" sourceLinked="0"/>
        <c:majorTickMark val="in"/>
        <c:minorTickMark val="none"/>
        <c:tickLblPos val="none"/>
        <c:crossAx val="309720896"/>
        <c:crosses val="autoZero"/>
        <c:auto val="1"/>
        <c:lblAlgn val="l"/>
        <c:lblOffset val="100"/>
        <c:noMultiLvlLbl val="0"/>
      </c:catAx>
      <c:valAx>
        <c:axId val="30972089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09721288"/>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Lindgårdens hemtjänst</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tar hänsyn till den äldres egna åsikter och önskemål</c:v>
                </c:pt>
                <c:pt idx="1">
                  <c:v>Kan påverka vid vilka tider man får hjälp</c:v>
                </c:pt>
                <c:pt idx="2">
                  <c:v>Har lätt att få kontakt med personalen vid behov</c:v>
                </c:pt>
                <c:pt idx="3">
                  <c:v>Vet vart man vänder sig med synpunkter och klagomål</c:v>
                </c:pt>
                <c:pt idx="4">
                  <c:v>Besväras inte av ensamhet</c:v>
                </c:pt>
              </c:strCache>
            </c:strRef>
          </c:cat>
          <c:val>
            <c:numRef>
              <c:f>Blad1!$B$2:$B$6</c:f>
              <c:numCache>
                <c:formatCode>General</c:formatCode>
                <c:ptCount val="5"/>
                <c:pt idx="0">
                  <c:v>90</c:v>
                </c:pt>
                <c:pt idx="1">
                  <c:v>80</c:v>
                </c:pt>
                <c:pt idx="2">
                  <c:v>80</c:v>
                </c:pt>
                <c:pt idx="3">
                  <c:v>70</c:v>
                </c:pt>
                <c:pt idx="4">
                  <c:v>20</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635303160"/>
        <c:axId val="460733136"/>
      </c:barChart>
      <c:catAx>
        <c:axId val="635303160"/>
        <c:scaling>
          <c:orientation val="minMax"/>
        </c:scaling>
        <c:delete val="1"/>
        <c:axPos val="l"/>
        <c:numFmt formatCode="000\ 00" sourceLinked="0"/>
        <c:majorTickMark val="in"/>
        <c:minorTickMark val="none"/>
        <c:tickLblPos val="none"/>
        <c:crossAx val="460733136"/>
        <c:crosses val="autoZero"/>
        <c:auto val="1"/>
        <c:lblAlgn val="l"/>
        <c:lblOffset val="100"/>
        <c:noMultiLvlLbl val="0"/>
      </c:catAx>
      <c:valAx>
        <c:axId val="46073313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635303160"/>
        <c:crosses val="autoZero"/>
        <c:crossBetween val="between"/>
        <c:majorUnit val="20"/>
      </c:valAx>
      <c:spPr>
        <a:solidFill>
          <a:srgbClr val="FFFFFF"/>
        </a:solidFill>
        <a:ln w="25400">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Lindgårdens hemtjänst</a:t>
            </a:r>
          </a:p>
        </c:rich>
      </c:tx>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11</c:v>
                </c:pt>
                <c:pt idx="1">
                  <c:v>0</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Lindgårdens hemtjänst</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70</c:v>
                </c:pt>
                <c:pt idx="1">
                  <c:v>90</c:v>
                </c:pt>
                <c:pt idx="2">
                  <c:v>80</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68</c:v>
                </c:pt>
                <c:pt idx="1">
                  <c:v>80</c:v>
                </c:pt>
                <c:pt idx="2">
                  <c:v>76</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63</c:v>
                </c:pt>
                <c:pt idx="1">
                  <c:v>58</c:v>
                </c:pt>
                <c:pt idx="2">
                  <c:v>74</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64</c:v>
                </c:pt>
                <c:pt idx="1">
                  <c:v>58</c:v>
                </c:pt>
                <c:pt idx="2">
                  <c:v>74</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460734312"/>
        <c:axId val="460734704"/>
      </c:barChart>
      <c:catAx>
        <c:axId val="460734312"/>
        <c:scaling>
          <c:orientation val="minMax"/>
        </c:scaling>
        <c:delete val="1"/>
        <c:axPos val="l"/>
        <c:numFmt formatCode="General" sourceLinked="0"/>
        <c:majorTickMark val="in"/>
        <c:minorTickMark val="none"/>
        <c:tickLblPos val="none"/>
        <c:crossAx val="460734704"/>
        <c:crosses val="autoZero"/>
        <c:auto val="1"/>
        <c:lblAlgn val="ctr"/>
        <c:lblOffset val="100"/>
        <c:noMultiLvlLbl val="0"/>
      </c:catAx>
      <c:valAx>
        <c:axId val="46073470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0734312"/>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Lindgårdens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80</c:v>
                </c:pt>
                <c:pt idx="1">
                  <c:v>90</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68</c:v>
                </c:pt>
                <c:pt idx="1">
                  <c:v>91</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60</c:v>
                </c:pt>
                <c:pt idx="1">
                  <c:v>88</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59</c:v>
                </c:pt>
                <c:pt idx="1">
                  <c:v>87</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460735488"/>
        <c:axId val="460735880"/>
      </c:barChart>
      <c:catAx>
        <c:axId val="460735488"/>
        <c:scaling>
          <c:orientation val="minMax"/>
        </c:scaling>
        <c:delete val="1"/>
        <c:axPos val="l"/>
        <c:numFmt formatCode="General" sourceLinked="0"/>
        <c:majorTickMark val="in"/>
        <c:minorTickMark val="none"/>
        <c:tickLblPos val="none"/>
        <c:crossAx val="460735880"/>
        <c:crosses val="autoZero"/>
        <c:auto val="1"/>
        <c:lblAlgn val="ctr"/>
        <c:lblOffset val="100"/>
        <c:noMultiLvlLbl val="0"/>
      </c:catAx>
      <c:valAx>
        <c:axId val="460735880"/>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4607354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Lindgårdens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100</c:v>
                </c:pt>
                <c:pt idx="1">
                  <c:v>100</c:v>
                </c:pt>
                <c:pt idx="2">
                  <c:v>100</c:v>
                </c:pt>
                <c:pt idx="3">
                  <c:v>100</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76</c:v>
                </c:pt>
                <c:pt idx="1">
                  <c:v>88</c:v>
                </c:pt>
                <c:pt idx="2">
                  <c:v>90</c:v>
                </c:pt>
                <c:pt idx="3">
                  <c:v>91</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70</c:v>
                </c:pt>
                <c:pt idx="1">
                  <c:v>86</c:v>
                </c:pt>
                <c:pt idx="2">
                  <c:v>87</c:v>
                </c:pt>
                <c:pt idx="3">
                  <c:v>90</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66</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460736664"/>
        <c:axId val="633663272"/>
      </c:barChart>
      <c:catAx>
        <c:axId val="460736664"/>
        <c:scaling>
          <c:orientation val="minMax"/>
        </c:scaling>
        <c:delete val="1"/>
        <c:axPos val="l"/>
        <c:numFmt formatCode="General" sourceLinked="0"/>
        <c:majorTickMark val="in"/>
        <c:minorTickMark val="none"/>
        <c:tickLblPos val="none"/>
        <c:crossAx val="633663272"/>
        <c:crosses val="autoZero"/>
        <c:auto val="1"/>
        <c:lblAlgn val="ctr"/>
        <c:lblOffset val="100"/>
        <c:noMultiLvlLbl val="0"/>
      </c:catAx>
      <c:valAx>
        <c:axId val="63366327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073666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Lindgårdens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633664056"/>
        <c:axId val="633664448"/>
      </c:barChart>
      <c:catAx>
        <c:axId val="633664056"/>
        <c:scaling>
          <c:orientation val="minMax"/>
        </c:scaling>
        <c:delete val="1"/>
        <c:axPos val="l"/>
        <c:numFmt formatCode="General" sourceLinked="0"/>
        <c:majorTickMark val="in"/>
        <c:minorTickMark val="none"/>
        <c:tickLblPos val="none"/>
        <c:crossAx val="633664448"/>
        <c:crosses val="autoZero"/>
        <c:auto val="1"/>
        <c:lblAlgn val="ctr"/>
        <c:lblOffset val="100"/>
        <c:noMultiLvlLbl val="0"/>
      </c:catAx>
      <c:valAx>
        <c:axId val="63366444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6336640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Lindgårdens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80</c:v>
                </c:pt>
                <c:pt idx="1">
                  <c:v>20</c:v>
                </c:pt>
                <c:pt idx="2">
                  <c:v>91</c:v>
                </c:pt>
                <c:pt idx="3">
                  <c:v>91</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79</c:v>
                </c:pt>
                <c:pt idx="1">
                  <c:v>47</c:v>
                </c:pt>
                <c:pt idx="2">
                  <c:v>92</c:v>
                </c:pt>
                <c:pt idx="3">
                  <c:v>89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78</c:v>
                </c:pt>
                <c:pt idx="1">
                  <c:v>46</c:v>
                </c:pt>
                <c:pt idx="2">
                  <c:v>93</c:v>
                </c:pt>
                <c:pt idx="3">
                  <c:v>88</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48</c:v>
                </c:pt>
                <c:pt idx="2">
                  <c:v>89</c:v>
                </c:pt>
                <c:pt idx="3">
                  <c:v>86</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633665232"/>
        <c:axId val="633665624"/>
      </c:barChart>
      <c:catAx>
        <c:axId val="633665232"/>
        <c:scaling>
          <c:orientation val="minMax"/>
        </c:scaling>
        <c:delete val="1"/>
        <c:axPos val="l"/>
        <c:numFmt formatCode="General" sourceLinked="0"/>
        <c:majorTickMark val="in"/>
        <c:minorTickMark val="none"/>
        <c:tickLblPos val="none"/>
        <c:crossAx val="633665624"/>
        <c:crosses val="autoZero"/>
        <c:auto val="1"/>
        <c:lblAlgn val="ctr"/>
        <c:lblOffset val="100"/>
        <c:noMultiLvlLbl val="0"/>
      </c:catAx>
      <c:valAx>
        <c:axId val="63366562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6336652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Lindgårdens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93</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92</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633666408"/>
        <c:axId val="633666800"/>
      </c:barChart>
      <c:catAx>
        <c:axId val="633666408"/>
        <c:scaling>
          <c:orientation val="minMax"/>
        </c:scaling>
        <c:delete val="1"/>
        <c:axPos val="l"/>
        <c:numFmt formatCode="General" sourceLinked="0"/>
        <c:majorTickMark val="in"/>
        <c:minorTickMark val="none"/>
        <c:tickLblPos val="none"/>
        <c:crossAx val="633666800"/>
        <c:crosses val="autoZero"/>
        <c:auto val="1"/>
        <c:lblAlgn val="ctr"/>
        <c:lblOffset val="100"/>
        <c:noMultiLvlLbl val="0"/>
      </c:catAx>
      <c:valAx>
        <c:axId val="6336668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633666408"/>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utför sina arbetsuppgifter bra</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har tillräckligt med tid för arbetet</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kommer på avtalad tid</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vid behov</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0.79197</cdr:y>
    </cdr:to>
    <cdr:sp macro="" textlink="">
      <cdr:nvSpPr>
        <cdr:cNvPr id="2" name="textruta 1"/>
        <cdr:cNvSpPr txBox="1"/>
      </cdr:nvSpPr>
      <cdr:spPr>
        <a:xfrm xmlns:a="http://schemas.openxmlformats.org/drawingml/2006/main">
          <a:off x="155857" y="2274180"/>
          <a:ext cx="2972996" cy="7386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a:p xmlns:a="http://schemas.openxmlformats.org/drawingml/2006/main">
          <a:r>
            <a:rPr lang="sv-SE" sz="1000" i="1" dirty="0"/>
            <a:t>Ja</a:t>
          </a:r>
        </a:p>
      </cdr:txBody>
    </cdr:sp>
  </cdr:relSizeAnchor>
  <cdr:relSizeAnchor xmlns:cdr="http://schemas.openxmlformats.org/drawingml/2006/chartDrawing">
    <cdr:from>
      <cdr:x>0.02247</cdr:x>
      <cdr:y>0.07521</cdr:y>
    </cdr:from>
    <cdr:to>
      <cdr:x>0.44794</cdr:x>
      <cdr:y>0.2269</cdr:y>
    </cdr:to>
    <cdr:sp macro="" textlink="">
      <cdr:nvSpPr>
        <cdr:cNvPr id="3" name="textruta 1"/>
        <cdr:cNvSpPr txBox="1"/>
      </cdr:nvSpPr>
      <cdr:spPr>
        <a:xfrm xmlns:a="http://schemas.openxmlformats.org/drawingml/2006/main">
          <a:off x="155857" y="286118"/>
          <a:ext cx="2951147"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a:p xmlns:a="http://schemas.openxmlformats.org/drawingml/2006/main">
          <a:r>
            <a:rPr lang="sv-SE" sz="1000" i="1" dirty="0"/>
            <a:t>Ja</a:t>
          </a:r>
        </a:p>
      </cdr:txBody>
    </cdr:sp>
  </cdr:relSizeAnchor>
  <cdr:relSizeAnchor xmlns:cdr="http://schemas.openxmlformats.org/drawingml/2006/chartDrawing">
    <cdr:from>
      <cdr:x>0.02327</cdr:x>
      <cdr:y>0.33199</cdr:y>
    </cdr:from>
    <cdr:to>
      <cdr:x>0.44735</cdr:x>
      <cdr:y>0.56863</cdr:y>
    </cdr:to>
    <cdr:sp macro="" textlink="">
      <cdr:nvSpPr>
        <cdr:cNvPr id="4" name="textruta 1"/>
        <cdr:cNvSpPr txBox="1"/>
      </cdr:nvSpPr>
      <cdr:spPr>
        <a:xfrm xmlns:a="http://schemas.openxmlformats.org/drawingml/2006/main">
          <a:off x="161406" y="1262973"/>
          <a:ext cx="2941506" cy="9002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a:p xmlns:a="http://schemas.openxmlformats.org/drawingml/2006/main">
          <a:r>
            <a:rPr lang="sv-SE" sz="1000" i="1" dirty="0"/>
            <a:t>Ja</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0.63023</cdr:y>
    </cdr:to>
    <cdr:sp macro="" textlink="">
      <cdr:nvSpPr>
        <cdr:cNvPr id="2" name="textruta 1"/>
        <cdr:cNvSpPr txBox="1"/>
      </cdr:nvSpPr>
      <cdr:spPr>
        <a:xfrm xmlns:a="http://schemas.openxmlformats.org/drawingml/2006/main">
          <a:off x="155815" y="1825910"/>
          <a:ext cx="2970653" cy="57708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a:p xmlns:a="http://schemas.openxmlformats.org/drawingml/2006/main">
          <a:r>
            <a:rPr lang="sv-SE" sz="1000" i="1" dirty="0"/>
            <a:t>Ja, alltid / Oftast</a:t>
          </a:r>
        </a:p>
      </cdr:txBody>
    </cdr:sp>
  </cdr:relSizeAnchor>
  <cdr:relSizeAnchor xmlns:cdr="http://schemas.openxmlformats.org/drawingml/2006/chartDrawing">
    <cdr:from>
      <cdr:x>0.02327</cdr:x>
      <cdr:y>0.09024</cdr:y>
    </cdr:from>
    <cdr:to>
      <cdr:x>0.45324</cdr:x>
      <cdr:y>0.28397</cdr:y>
    </cdr:to>
    <cdr:sp macro="" textlink="">
      <cdr:nvSpPr>
        <cdr:cNvPr id="3" name="textruta 1"/>
        <cdr:cNvSpPr txBox="1"/>
      </cdr:nvSpPr>
      <cdr:spPr>
        <a:xfrm xmlns:a="http://schemas.openxmlformats.org/drawingml/2006/main">
          <a:off x="161004" y="344074"/>
          <a:ext cx="2974943"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a:p xmlns:a="http://schemas.openxmlformats.org/drawingml/2006/main">
          <a:r>
            <a:rPr lang="sv-SE" sz="1000" i="1" dirty="0"/>
            <a:t>Ja, alltid / Oftast</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0.40897</cdr:y>
    </cdr:to>
    <cdr:sp macro="" textlink="">
      <cdr:nvSpPr>
        <cdr:cNvPr id="2" name="textruta 1"/>
        <cdr:cNvSpPr txBox="1"/>
      </cdr:nvSpPr>
      <cdr:spPr>
        <a:xfrm xmlns:a="http://schemas.openxmlformats.org/drawingml/2006/main">
          <a:off x="167163" y="982273"/>
          <a:ext cx="2778652"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a:p xmlns:a="http://schemas.openxmlformats.org/drawingml/2006/main">
          <a:r>
            <a:rPr lang="sv-SE" sz="1000" i="1" dirty="0"/>
            <a:t>Ja, alltid / Oftast</a:t>
          </a:r>
        </a:p>
      </cdr:txBody>
    </cdr:sp>
  </cdr:relSizeAnchor>
  <cdr:relSizeAnchor xmlns:cdr="http://schemas.openxmlformats.org/drawingml/2006/chartDrawing">
    <cdr:from>
      <cdr:x>0.02426</cdr:x>
      <cdr:y>0.45378</cdr:y>
    </cdr:from>
    <cdr:to>
      <cdr:x>0.42895</cdr:x>
      <cdr:y>0.60513</cdr:y>
    </cdr:to>
    <cdr:sp macro="" textlink="">
      <cdr:nvSpPr>
        <cdr:cNvPr id="3" name="textruta 1"/>
        <cdr:cNvSpPr txBox="1"/>
      </cdr:nvSpPr>
      <cdr:spPr>
        <a:xfrm xmlns:a="http://schemas.openxmlformats.org/drawingml/2006/main">
          <a:off x="168063" y="1730207"/>
          <a:ext cx="2803522"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a:p xmlns:a="http://schemas.openxmlformats.org/drawingml/2006/main">
          <a:r>
            <a:rPr lang="sv-SE" sz="1000" i="1" dirty="0"/>
            <a:t>Ja, alltid / Oftast</a:t>
          </a:r>
        </a:p>
      </cdr:txBody>
    </cdr:sp>
  </cdr:relSizeAnchor>
  <cdr:relSizeAnchor xmlns:cdr="http://schemas.openxmlformats.org/drawingml/2006/chartDrawing">
    <cdr:from>
      <cdr:x>0.02374</cdr:x>
      <cdr:y>0.65799</cdr:y>
    </cdr:from>
    <cdr:to>
      <cdr:x>0.42771</cdr:x>
      <cdr:y>0.8941</cdr:y>
    </cdr:to>
    <cdr:sp macro="" textlink="">
      <cdr:nvSpPr>
        <cdr:cNvPr id="4" name="textruta 1"/>
        <cdr:cNvSpPr txBox="1"/>
      </cdr:nvSpPr>
      <cdr:spPr>
        <a:xfrm xmlns:a="http://schemas.openxmlformats.org/drawingml/2006/main">
          <a:off x="164461" y="2508834"/>
          <a:ext cx="2798534" cy="9002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a:p xmlns:a="http://schemas.openxmlformats.org/drawingml/2006/main">
          <a:r>
            <a:rPr lang="sv-SE" sz="1000" i="1" dirty="0"/>
            <a:t>Ja, alltid / Oftast</a:t>
          </a:r>
        </a:p>
      </cdr:txBody>
    </cdr:sp>
  </cdr:relSizeAnchor>
  <cdr:relSizeAnchor xmlns:cdr="http://schemas.openxmlformats.org/drawingml/2006/chartDrawing">
    <cdr:from>
      <cdr:x>0.02479</cdr:x>
      <cdr:y>0.08142</cdr:y>
    </cdr:from>
    <cdr:to>
      <cdr:x>0.42523</cdr:x>
      <cdr:y>0.23277</cdr:y>
    </cdr:to>
    <cdr:sp macro="" textlink="">
      <cdr:nvSpPr>
        <cdr:cNvPr id="5" name="textruta 1"/>
        <cdr:cNvSpPr txBox="1"/>
      </cdr:nvSpPr>
      <cdr:spPr>
        <a:xfrm xmlns:a="http://schemas.openxmlformats.org/drawingml/2006/main">
          <a:off x="171735" y="310444"/>
          <a:ext cx="2774080"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a:p xmlns:a="http://schemas.openxmlformats.org/drawingml/2006/main">
          <a:r>
            <a:rPr lang="sv-SE" sz="1000" i="1" dirty="0"/>
            <a:t>Mycket bra / Ganska bra</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0.28912</cdr:y>
    </cdr:to>
    <cdr:sp macro="" textlink="">
      <cdr:nvSpPr>
        <cdr:cNvPr id="2" name="textruta 1"/>
        <cdr:cNvSpPr txBox="1"/>
      </cdr:nvSpPr>
      <cdr:spPr>
        <a:xfrm xmlns:a="http://schemas.openxmlformats.org/drawingml/2006/main">
          <a:off x="164461" y="525300"/>
          <a:ext cx="2656935" cy="57708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a:p xmlns:a="http://schemas.openxmlformats.org/drawingml/2006/main">
          <a:r>
            <a:rPr lang="sv-SE" sz="1000" i="1" dirty="0"/>
            <a:t>Ja, alltid / Oftast</a:t>
          </a:r>
        </a:p>
      </cdr:txBody>
    </cdr:sp>
  </cdr:relSizeAnchor>
</c:userShapes>
</file>

<file path=ppt/drawings/drawing7.xml><?xml version="1.0" encoding="utf-8"?>
<c:userShapes xmlns:c="http://schemas.openxmlformats.org/drawingml/2006/chart">
  <cdr:relSizeAnchor xmlns:cdr="http://schemas.openxmlformats.org/drawingml/2006/chartDrawing">
    <cdr:from>
      <cdr:x>0.02368</cdr:x>
      <cdr:y>0.4207</cdr:y>
    </cdr:from>
    <cdr:to>
      <cdr:x>0.42151</cdr:x>
      <cdr:y>0.57205</cdr:y>
    </cdr:to>
    <cdr:sp macro="" textlink="">
      <cdr:nvSpPr>
        <cdr:cNvPr id="3" name="textruta 1"/>
        <cdr:cNvSpPr txBox="1"/>
      </cdr:nvSpPr>
      <cdr:spPr>
        <a:xfrm xmlns:a="http://schemas.openxmlformats.org/drawingml/2006/main">
          <a:off x="164032" y="1604077"/>
          <a:ext cx="2755773"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a:p xmlns:a="http://schemas.openxmlformats.org/drawingml/2006/main">
          <a:r>
            <a:rPr lang="sv-SE" sz="1000" i="1" dirty="0"/>
            <a:t>Nej</a:t>
          </a:r>
        </a:p>
      </cdr:txBody>
    </cdr:sp>
  </cdr:relSizeAnchor>
  <cdr:relSizeAnchor xmlns:cdr="http://schemas.openxmlformats.org/drawingml/2006/chartDrawing">
    <cdr:from>
      <cdr:x>0.02231</cdr:x>
      <cdr:y>0.23878</cdr:y>
    </cdr:from>
    <cdr:to>
      <cdr:x>0.42895</cdr:x>
      <cdr:y>0.43251</cdr:y>
    </cdr:to>
    <cdr:sp macro="" textlink="">
      <cdr:nvSpPr>
        <cdr:cNvPr id="4" name="textruta 1"/>
        <cdr:cNvSpPr txBox="1"/>
      </cdr:nvSpPr>
      <cdr:spPr>
        <a:xfrm xmlns:a="http://schemas.openxmlformats.org/drawingml/2006/main">
          <a:off x="154542" y="910439"/>
          <a:ext cx="2816800"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a:p xmlns:a="http://schemas.openxmlformats.org/drawingml/2006/main">
          <a:r>
            <a:rPr lang="sv-SE" sz="1000" i="1" dirty="0"/>
            <a:t>Ja, för alla i personalen / Ja, för flertalet i personalen</a:t>
          </a:r>
        </a:p>
      </cdr:txBody>
    </cdr:sp>
  </cdr:relSizeAnchor>
  <cdr:relSizeAnchor xmlns:cdr="http://schemas.openxmlformats.org/drawingml/2006/chartDrawing">
    <cdr:from>
      <cdr:x>0.02322</cdr:x>
      <cdr:y>0.08607</cdr:y>
    </cdr:from>
    <cdr:to>
      <cdr:x>0.43019</cdr:x>
      <cdr:y>0.23742</cdr:y>
    </cdr:to>
    <cdr:sp macro="" textlink="">
      <cdr:nvSpPr>
        <cdr:cNvPr id="5" name="textruta 1"/>
        <cdr:cNvSpPr txBox="1"/>
      </cdr:nvSpPr>
      <cdr:spPr>
        <a:xfrm xmlns:a="http://schemas.openxmlformats.org/drawingml/2006/main">
          <a:off x="160845" y="328174"/>
          <a:ext cx="2819086"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a:p xmlns:a="http://schemas.openxmlformats.org/drawingml/2006/main">
          <a:r>
            <a:rPr lang="sv-SE" sz="1000" i="1" dirty="0"/>
            <a:t>Mycket tryggt / Ganska tryggt</a:t>
          </a:r>
        </a:p>
      </cdr:txBody>
    </cdr:sp>
  </cdr:relSizeAnchor>
  <cdr:relSizeAnchor xmlns:cdr="http://schemas.openxmlformats.org/drawingml/2006/chartDrawing">
    <cdr:from>
      <cdr:x>0.02067</cdr:x>
      <cdr:y>0.65082</cdr:y>
    </cdr:from>
    <cdr:to>
      <cdr:x>0.42053</cdr:x>
      <cdr:y>0.80217</cdr:y>
    </cdr:to>
    <cdr:sp macro="" textlink="">
      <cdr:nvSpPr>
        <cdr:cNvPr id="6" name="textruta 1"/>
        <cdr:cNvSpPr txBox="1"/>
      </cdr:nvSpPr>
      <cdr:spPr>
        <a:xfrm xmlns:a="http://schemas.openxmlformats.org/drawingml/2006/main">
          <a:off x="143181" y="2481496"/>
          <a:ext cx="2769835"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a:p xmlns:a="http://schemas.openxmlformats.org/drawingml/2006/main">
          <a:r>
            <a:rPr lang="sv-SE" sz="1000" i="1" dirty="0"/>
            <a:t>Mycket lätt / Ganska lätt</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0.34028</cdr:y>
    </cdr:to>
    <cdr:sp macro="" textlink="">
      <cdr:nvSpPr>
        <cdr:cNvPr id="2" name="textruta 1"/>
        <cdr:cNvSpPr txBox="1"/>
      </cdr:nvSpPr>
      <cdr:spPr>
        <a:xfrm xmlns:a="http://schemas.openxmlformats.org/drawingml/2006/main">
          <a:off x="133606" y="558777"/>
          <a:ext cx="2736502"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a:p xmlns:a="http://schemas.openxmlformats.org/drawingml/2006/main">
          <a:r>
            <a:rPr lang="sv-SE" sz="1000" i="1" dirty="0"/>
            <a:t>Mycket nöjd / Ganska nöjd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2020-10-14</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2020-10-14</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2020-10-14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2020-10-14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7"/>
          <p:cNvSpPr>
            <a:spLocks noGrp="1"/>
          </p:cNvSpPr>
          <p:nvPr>
            <p:ph type="subTitle" idx="1"/>
          </p:nvPr>
        </p:nvSpPr>
        <p:spPr>
          <a:xfrm>
            <a:off x="801688" y="4266501"/>
            <a:ext cx="5858518" cy="810466"/>
          </a:xfrm>
        </p:spPr>
        <p:txBody>
          <a:bodyPr>
            <a:normAutofit/>
          </a:bodyPr>
          <a:lstStyle/>
          <a:p>
            <a:r>
              <a:rPr lang="sv-SE"/>
              <a:t>Resultat för Jönköping_Lindgårdens hemtjänst (minst 7 svarande)</a:t>
            </a:r>
            <a:endParaRPr lang="sv-SE" dirty="0"/>
          </a:p>
          <a:p>
            <a:r>
              <a:rPr lang="sv-SE" dirty="0"/>
              <a:t>Hemtjänst</a:t>
            </a:r>
          </a:p>
        </p:txBody>
      </p:sp>
      <p:pic>
        <p:nvPicPr>
          <p:cNvPr id="5" name="Platshållare för bild 4" descr="En bild som visar utomhus, väg, person, promenerar&#10;"/>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
        <p:nvSpPr>
          <p:cNvPr id="7" name="Rubrik 6"/>
          <p:cNvSpPr>
            <a:spLocks noGrp="1"/>
          </p:cNvSpPr>
          <p:nvPr>
            <p:ph type="ctrTitle"/>
          </p:nvPr>
        </p:nvSpPr>
        <p:spPr/>
        <p:txBody>
          <a:bodyPr/>
          <a:lstStyle/>
          <a:p>
            <a:r>
              <a:rPr lang="sv-SE" dirty="0"/>
              <a:t>Så tycker de äldre om äldreomsorgen 2020</a:t>
            </a:r>
            <a:br>
              <a:rPr lang="sv-SE" dirty="0"/>
            </a:br>
            <a:r>
              <a:rPr lang="sv-SE" dirty="0"/>
              <a:t/>
            </a:r>
            <a:br>
              <a:rPr lang="sv-SE" dirty="0"/>
            </a:br>
            <a:endParaRPr lang="sv-SE" dirty="0"/>
          </a:p>
        </p:txBody>
      </p:sp>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10</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2020</a:t>
            </a:r>
          </a:p>
        </p:txBody>
      </p:sp>
      <p:graphicFrame>
        <p:nvGraphicFramePr>
          <p:cNvPr id="7" name="D11" descr="Stapeldiagram"/>
          <p:cNvGraphicFramePr>
            <a:graphicFrameLocks noGrp="1"/>
          </p:cNvGraphicFramePr>
          <p:nvPr>
            <p:ph sz="quarter" idx="13"/>
            <p:extLst>
              <p:ext uri="{D42A27DB-BD31-4B8C-83A1-F6EECF244321}">
                <p14:modId xmlns:p14="http://schemas.microsoft.com/office/powerpoint/2010/main" val="1891360479"/>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Tree>
    <p:extLst>
      <p:ext uri="{BB962C8B-B14F-4D97-AF65-F5344CB8AC3E}">
        <p14:creationId xmlns:p14="http://schemas.microsoft.com/office/powerpoint/2010/main" val="330731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2020</a:t>
            </a:r>
          </a:p>
        </p:txBody>
      </p:sp>
      <p:graphicFrame>
        <p:nvGraphicFramePr>
          <p:cNvPr id="7" name="D12" descr="Stapeldiagram"/>
          <p:cNvGraphicFramePr>
            <a:graphicFrameLocks noGrp="1"/>
          </p:cNvGraphicFramePr>
          <p:nvPr>
            <p:ph sz="quarter" idx="13"/>
            <p:extLst>
              <p:ext uri="{D42A27DB-BD31-4B8C-83A1-F6EECF244321}">
                <p14:modId xmlns:p14="http://schemas.microsoft.com/office/powerpoint/2010/main" val="3995406250"/>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Tree>
    <p:extLst>
      <p:ext uri="{BB962C8B-B14F-4D97-AF65-F5344CB8AC3E}">
        <p14:creationId xmlns:p14="http://schemas.microsoft.com/office/powerpoint/2010/main" val="394402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2020</a:t>
            </a:r>
          </a:p>
        </p:txBody>
      </p:sp>
      <p:graphicFrame>
        <p:nvGraphicFramePr>
          <p:cNvPr id="7" name="D13" descr="Stapeldiagram"/>
          <p:cNvGraphicFramePr>
            <a:graphicFrameLocks noGrp="1"/>
          </p:cNvGraphicFramePr>
          <p:nvPr>
            <p:ph sz="quarter" idx="13"/>
            <p:extLst>
              <p:ext uri="{D42A27DB-BD31-4B8C-83A1-F6EECF244321}">
                <p14:modId xmlns:p14="http://schemas.microsoft.com/office/powerpoint/2010/main" val="3213679378"/>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Tree>
    <p:extLst>
      <p:ext uri="{BB962C8B-B14F-4D97-AF65-F5344CB8AC3E}">
        <p14:creationId xmlns:p14="http://schemas.microsoft.com/office/powerpoint/2010/main" val="197238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2020</a:t>
            </a:r>
          </a:p>
        </p:txBody>
      </p:sp>
      <p:graphicFrame>
        <p:nvGraphicFramePr>
          <p:cNvPr id="17" name="D14" descr="Stapeldiagram"/>
          <p:cNvGraphicFramePr>
            <a:graphicFrameLocks noGrp="1"/>
          </p:cNvGraphicFramePr>
          <p:nvPr>
            <p:ph sz="quarter" idx="13"/>
            <p:extLst>
              <p:ext uri="{D42A27DB-BD31-4B8C-83A1-F6EECF244321}">
                <p14:modId xmlns:p14="http://schemas.microsoft.com/office/powerpoint/2010/main" val="223175902"/>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 och tillgänglighet</a:t>
            </a:r>
          </a:p>
        </p:txBody>
      </p:sp>
    </p:spTree>
    <p:extLst>
      <p:ext uri="{BB962C8B-B14F-4D97-AF65-F5344CB8AC3E}">
        <p14:creationId xmlns:p14="http://schemas.microsoft.com/office/powerpoint/2010/main" val="283520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2020</a:t>
            </a:r>
          </a:p>
        </p:txBody>
      </p:sp>
      <p:graphicFrame>
        <p:nvGraphicFramePr>
          <p:cNvPr id="7" name="D16" descr="Stapeldiagram"/>
          <p:cNvGraphicFramePr>
            <a:graphicFrameLocks noGrp="1"/>
          </p:cNvGraphicFramePr>
          <p:nvPr>
            <p:ph sz="quarter" idx="13"/>
            <p:extLst>
              <p:ext uri="{D42A27DB-BD31-4B8C-83A1-F6EECF244321}">
                <p14:modId xmlns:p14="http://schemas.microsoft.com/office/powerpoint/2010/main" val="47245275"/>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hemtjänsten i sin helhet</a:t>
            </a:r>
          </a:p>
        </p:txBody>
      </p:sp>
    </p:spTree>
    <p:extLst>
      <p:ext uri="{BB962C8B-B14F-4D97-AF65-F5344CB8AC3E}">
        <p14:creationId xmlns:p14="http://schemas.microsoft.com/office/powerpoint/2010/main" val="197238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byggnad, utomhus, stad, gata"/>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
        <p:nvSpPr>
          <p:cNvPr id="3" name="Rubrik 2"/>
          <p:cNvSpPr>
            <a:spLocks noGrp="1"/>
          </p:cNvSpPr>
          <p:nvPr>
            <p:ph type="ctrTitle"/>
          </p:nvPr>
        </p:nvSpPr>
        <p:spPr/>
        <p:txBody>
          <a:bodyPr/>
          <a:lstStyle/>
          <a:p>
            <a:r>
              <a:rPr lang="sv-SE" dirty="0"/>
              <a:t>Om undersökningen</a:t>
            </a:r>
          </a:p>
        </p:txBody>
      </p:sp>
    </p:spTree>
    <p:extLst>
      <p:ext uri="{BB962C8B-B14F-4D97-AF65-F5344CB8AC3E}">
        <p14:creationId xmlns:p14="http://schemas.microsoft.com/office/powerpoint/2010/main" val="239677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16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2019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4" name="Rubrik 3"/>
          <p:cNvSpPr>
            <a:spLocks noGrp="1"/>
          </p:cNvSpPr>
          <p:nvPr>
            <p:ph type="title"/>
          </p:nvPr>
        </p:nvSpPr>
        <p:spPr/>
        <p:txBody>
          <a:bodyPr/>
          <a:lstStyle/>
          <a:p>
            <a:r>
              <a:rPr lang="sv-SE" sz="2800" dirty="0"/>
              <a:t>Om undersökningen Vad tycker de äldre om äldreomsorgen? 2020</a:t>
            </a:r>
          </a:p>
        </p:txBody>
      </p:sp>
    </p:spTree>
    <p:extLst>
      <p:ext uri="{BB962C8B-B14F-4D97-AF65-F5344CB8AC3E}">
        <p14:creationId xmlns:p14="http://schemas.microsoft.com/office/powerpoint/2010/main" val="193346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2020.</a:t>
            </a:r>
          </a:p>
          <a:p>
            <a:pPr marL="0" indent="0">
              <a:buNone/>
            </a:pPr>
            <a:endParaRPr lang="sv-SE" sz="1800" b="0" dirty="0"/>
          </a:p>
          <a:p>
            <a:r>
              <a:rPr lang="sv-SE" sz="1800" b="0" dirty="0"/>
              <a:t>Socialstyrelsen ansvarar för redovisningen av data och de analyser som finns i rapporter och presentationsmaterial. Institutet för kvalitetsindikatorer AB har genomfört datainsamlingen på uppdrag av Socialstyrelsen.</a:t>
            </a:r>
          </a:p>
          <a:p>
            <a:pPr marL="0" indent="0">
              <a:buNone/>
            </a:pPr>
            <a:endParaRPr lang="sv-SE" sz="1800" b="0" dirty="0"/>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med minst 7 svarande.</a:t>
            </a:r>
          </a:p>
          <a:p>
            <a:pPr>
              <a:buNone/>
            </a:pPr>
            <a:endParaRPr lang="sv-SE" dirty="0"/>
          </a:p>
        </p:txBody>
      </p:sp>
    </p:spTree>
    <p:extLst>
      <p:ext uri="{BB962C8B-B14F-4D97-AF65-F5344CB8AC3E}">
        <p14:creationId xmlns:p14="http://schemas.microsoft.com/office/powerpoint/2010/main" val="31273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
        <p:nvSpPr>
          <p:cNvPr id="2" name="Rubrik 1">
            <a:extLst>
              <a:ext uri="{FF2B5EF4-FFF2-40B4-BE49-F238E27FC236}">
                <a16:creationId xmlns:a16="http://schemas.microsoft.com/office/drawing/2014/main" xmlns="" id="{F2E7DAAD-3D7B-420D-91E3-33EC5504041A}"/>
              </a:ext>
            </a:extLst>
          </p:cNvPr>
          <p:cNvSpPr>
            <a:spLocks noGrp="1"/>
          </p:cNvSpPr>
          <p:nvPr>
            <p:ph type="title" idx="4294967295"/>
          </p:nvPr>
        </p:nvSpPr>
        <p:spPr/>
        <p:txBody>
          <a:bodyPr/>
          <a:lstStyle/>
          <a:p>
            <a:r>
              <a:rPr lang="sv-SE" dirty="0"/>
              <a:t>Slutsida</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2020</a:t>
            </a:r>
          </a:p>
        </p:txBody>
      </p:sp>
      <p:sp>
        <p:nvSpPr>
          <p:cNvPr id="4" name="Platshållare för innehåll 3"/>
          <p:cNvSpPr>
            <a:spLocks noGrp="1"/>
          </p:cNvSpPr>
          <p:nvPr>
            <p:ph type="body" sz="quarter" idx="13"/>
          </p:nvPr>
        </p:nvSpPr>
        <p:spPr>
          <a:xfrm>
            <a:off x="801688" y="1335672"/>
            <a:ext cx="6959600" cy="4834728"/>
          </a:xfrm>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2020.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och att jämföras med referensvärdena medan jämförelser av resultat med andra verksamheter bör ske med försiktighet mot bakgrund av ett litet antal svarande. </a:t>
            </a:r>
          </a:p>
          <a:p>
            <a:pPr lvl="0"/>
            <a:r>
              <a:rPr lang="sv-SE" sz="1900" b="0" dirty="0"/>
              <a:t>Resultatet från hemtjänstverksamheterna redovisas som andelen positiva, d v s andelen i procent av de svarande som avgivit ett positivt svar. För närmare redovisning av vilka svarsalternativ som klassas som positiva, se mer om undersökningen samt enkäten på </a:t>
            </a:r>
            <a:r>
              <a:rPr lang="sv-SE" sz="1900" b="0" dirty="0">
                <a:hlinkClick r:id="rId2"/>
              </a:rPr>
              <a:t>www.socialstyrelsen.se</a:t>
            </a:r>
            <a:endParaRPr lang="sv-SE" sz="1900" b="0" dirty="0"/>
          </a:p>
          <a:p>
            <a:pPr lvl="0"/>
            <a:r>
              <a:rPr lang="sv-SE" sz="1900" b="0" dirty="0"/>
              <a:t> </a:t>
            </a:r>
          </a:p>
          <a:p>
            <a:pPr lvl="0"/>
            <a:endParaRPr lang="sv-SE" sz="1900" b="0" dirty="0"/>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F3A1DABF-CD59-47A1-8187-10F3203EF599}" type="slidenum">
              <a:rPr lang="sv-SE" smtClean="0"/>
              <a:pPr/>
              <a:t>3</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2020</a:t>
            </a:r>
          </a:p>
        </p:txBody>
      </p:sp>
      <p:sp>
        <p:nvSpPr>
          <p:cNvPr id="4" name="Platshållare för innehåll 3"/>
          <p:cNvSpPr>
            <a:spLocks noGrp="1"/>
          </p:cNvSpPr>
          <p:nvPr>
            <p:ph type="body" sz="quarter" idx="13"/>
          </p:nvPr>
        </p:nvSpPr>
        <p:spPr/>
        <p:txBody>
          <a:bodyPr/>
          <a:lstStyle/>
          <a:p>
            <a:r>
              <a:rPr lang="sv-SE" sz="1900" b="0"/>
              <a:t>Totalt svarade 82 834 personer på årets enkät för äldre med hemtjänst, vilket är 57,0% av de tillfrågade.</a:t>
            </a:r>
            <a:endParaRPr lang="sv-SE" sz="1900" b="0" dirty="0"/>
          </a:p>
          <a:p>
            <a:r>
              <a:rPr lang="sv-SE" sz="1900" b="0"/>
              <a:t>Andelen svarande för Jönköping_Lindgårdens hemtjänst var mellan 40 - 60%.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2" name="Rubrik 1"/>
          <p:cNvSpPr>
            <a:spLocks noGrp="1"/>
          </p:cNvSpPr>
          <p:nvPr>
            <p:ph type="title"/>
          </p:nvPr>
        </p:nvSpPr>
        <p:spPr>
          <a:xfrm>
            <a:off x="801688" y="687600"/>
            <a:ext cx="6951600" cy="1296144"/>
          </a:xfrm>
        </p:spPr>
        <p:txBody>
          <a:bodyPr/>
          <a:lstStyle/>
          <a:p>
            <a:r>
              <a:rPr lang="sv-SE" spc="-30" dirty="0"/>
              <a:t>Deltagare</a:t>
            </a:r>
          </a:p>
        </p:txBody>
      </p:sp>
    </p:spTree>
    <p:extLst>
      <p:ext uri="{BB962C8B-B14F-4D97-AF65-F5344CB8AC3E}">
        <p14:creationId xmlns:p14="http://schemas.microsoft.com/office/powerpoint/2010/main" val="97654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descr="En bild som visar person, personer, kvinna, bord"/>
          <p:cNvSpPr>
            <a:spLocks noGrp="1"/>
          </p:cNvSpPr>
          <p:nvPr>
            <p:ph type="pic" sz="quarter" idx="13"/>
          </p:nvPr>
        </p:nvSpPr>
        <p:spPr/>
      </p:sp>
      <p:pic>
        <p:nvPicPr>
          <p:cNvPr id="6" name="Platshållare för bild 4" descr="En bild som visar person, personer, kvinna, bord&#10;"/>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
        <p:nvSpPr>
          <p:cNvPr id="3" name="Rubrik 2"/>
          <p:cNvSpPr>
            <a:spLocks noGrp="1"/>
          </p:cNvSpPr>
          <p:nvPr>
            <p:ph type="ctrTitle"/>
          </p:nvPr>
        </p:nvSpPr>
        <p:spPr/>
        <p:txBody>
          <a:bodyPr/>
          <a:lstStyle/>
          <a:p>
            <a:r>
              <a:rPr lang="sv-SE" dirty="0"/>
              <a:t>Resultatöversikt år 2020</a:t>
            </a:r>
          </a:p>
        </p:txBody>
      </p:sp>
    </p:spTree>
    <p:extLst>
      <p:ext uri="{BB962C8B-B14F-4D97-AF65-F5344CB8AC3E}">
        <p14:creationId xmlns:p14="http://schemas.microsoft.com/office/powerpoint/2010/main" val="27795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5</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graphicFrame>
        <p:nvGraphicFramePr>
          <p:cNvPr id="9" name="D6" descr="Stapeldiagram"/>
          <p:cNvGraphicFramePr>
            <a:graphicFrameLocks/>
          </p:cNvGraphicFramePr>
          <p:nvPr>
            <p:extLst>
              <p:ext uri="{D42A27DB-BD31-4B8C-83A1-F6EECF244321}">
                <p14:modId xmlns:p14="http://schemas.microsoft.com/office/powerpoint/2010/main" val="2035815027"/>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Tree>
    <p:extLst>
      <p:ext uri="{BB962C8B-B14F-4D97-AF65-F5344CB8AC3E}">
        <p14:creationId xmlns:p14="http://schemas.microsoft.com/office/powerpoint/2010/main" val="371606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graphicFrame>
        <p:nvGraphicFramePr>
          <p:cNvPr id="8" name="D7" descr="Stapeldiagram"/>
          <p:cNvGraphicFramePr>
            <a:graphicFrameLocks/>
          </p:cNvGraphicFramePr>
          <p:nvPr>
            <p:extLst>
              <p:ext uri="{D42A27DB-BD31-4B8C-83A1-F6EECF244321}">
                <p14:modId xmlns:p14="http://schemas.microsoft.com/office/powerpoint/2010/main" val="2404128604"/>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Tree>
    <p:extLst>
      <p:ext uri="{BB962C8B-B14F-4D97-AF65-F5344CB8AC3E}">
        <p14:creationId xmlns:p14="http://schemas.microsoft.com/office/powerpoint/2010/main" val="32649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7</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2020</a:t>
            </a:r>
          </a:p>
        </p:txBody>
      </p:sp>
      <p:graphicFrame>
        <p:nvGraphicFramePr>
          <p:cNvPr id="6" name="CH8" descr="Cirkeldiagram"/>
          <p:cNvGraphicFramePr>
            <a:graphicFrameLocks/>
          </p:cNvGraphicFramePr>
          <p:nvPr>
            <p:extLst>
              <p:ext uri="{D42A27DB-BD31-4B8C-83A1-F6EECF244321}">
                <p14:modId xmlns:p14="http://schemas.microsoft.com/office/powerpoint/2010/main" val="2512324376"/>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descr="En bild som visar person, personer, kvinna, bord"/>
          <p:cNvSpPr>
            <a:spLocks noGrp="1"/>
          </p:cNvSpPr>
          <p:nvPr>
            <p:ph type="pic" sz="quarter" idx="13"/>
          </p:nvPr>
        </p:nvSpPr>
        <p:spPr/>
      </p:sp>
      <p:pic>
        <p:nvPicPr>
          <p:cNvPr id="6" name="Platshållare för bild 4" descr="En bild som visar person, personer, kvinna, bord"/>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Tree>
    <p:extLst>
      <p:ext uri="{BB962C8B-B14F-4D97-AF65-F5344CB8AC3E}">
        <p14:creationId xmlns:p14="http://schemas.microsoft.com/office/powerpoint/2010/main" val="27744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2020</a:t>
            </a:r>
          </a:p>
        </p:txBody>
      </p:sp>
      <p:graphicFrame>
        <p:nvGraphicFramePr>
          <p:cNvPr id="8" name="D10" descr="Stapeldiagram"/>
          <p:cNvGraphicFramePr>
            <a:graphicFrameLocks noGrp="1"/>
          </p:cNvGraphicFramePr>
          <p:nvPr>
            <p:ph sz="quarter" idx="13"/>
            <p:extLst>
              <p:ext uri="{D42A27DB-BD31-4B8C-83A1-F6EECF244321}">
                <p14:modId xmlns:p14="http://schemas.microsoft.com/office/powerpoint/2010/main" val="3529248835"/>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Tree>
    <p:extLst>
      <p:ext uri="{BB962C8B-B14F-4D97-AF65-F5344CB8AC3E}">
        <p14:creationId xmlns:p14="http://schemas.microsoft.com/office/powerpoint/2010/main" val="684884055"/>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4500</TotalTime>
  <Words>846</Words>
  <Application>Microsoft Office PowerPoint</Application>
  <PresentationFormat>Bildspel på skärmen (4:3)</PresentationFormat>
  <Paragraphs>124</Paragraphs>
  <Slides>18</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18</vt:i4>
      </vt:variant>
    </vt:vector>
  </HeadingPairs>
  <TitlesOfParts>
    <vt:vector size="24" baseType="lpstr">
      <vt:lpstr>Arial</vt:lpstr>
      <vt:lpstr>Calibri</vt:lpstr>
      <vt:lpstr>Century Gothic</vt:lpstr>
      <vt:lpstr>SoS-PPT-svensk</vt:lpstr>
      <vt:lpstr>Anpassad formgivning</vt:lpstr>
      <vt:lpstr>1_Anpassad formgivning</vt:lpstr>
      <vt:lpstr>Så tycker de äldre om äldreomsorgen 2020  </vt:lpstr>
      <vt:lpstr>Resultaten för er verksamhet/område</vt:lpstr>
      <vt:lpstr>Deltagare</vt:lpstr>
      <vt:lpstr>Resultatöversikt år 2020</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2020</vt:lpstr>
      <vt:lpstr>PowerPoint-presentation</vt:lpstr>
      <vt:lpstr>Slutsida</vt:lpstr>
    </vt:vector>
  </TitlesOfParts>
  <Company>Socialstyrelsen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Dator</cp:lastModifiedBy>
  <cp:revision>368</cp:revision>
  <cp:lastPrinted>2014-08-07T08:24:06Z</cp:lastPrinted>
  <dcterms:created xsi:type="dcterms:W3CDTF">2014-06-27T06:29:47Z</dcterms:created>
  <dcterms:modified xsi:type="dcterms:W3CDTF">2020-10-14T15:04:36Z</dcterms:modified>
</cp:coreProperties>
</file>